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5"/>
  </p:notesMasterIdLst>
  <p:handoutMasterIdLst>
    <p:handoutMasterId r:id="rId26"/>
  </p:handoutMasterIdLst>
  <p:sldIdLst>
    <p:sldId id="593" r:id="rId3"/>
    <p:sldId id="602" r:id="rId4"/>
    <p:sldId id="610" r:id="rId5"/>
    <p:sldId id="612" r:id="rId6"/>
    <p:sldId id="614" r:id="rId7"/>
    <p:sldId id="616" r:id="rId8"/>
    <p:sldId id="618" r:id="rId9"/>
    <p:sldId id="619" r:id="rId10"/>
    <p:sldId id="620" r:id="rId11"/>
    <p:sldId id="621" r:id="rId12"/>
    <p:sldId id="659" r:id="rId13"/>
    <p:sldId id="622" r:id="rId14"/>
    <p:sldId id="623" r:id="rId15"/>
    <p:sldId id="660" r:id="rId16"/>
    <p:sldId id="625" r:id="rId17"/>
    <p:sldId id="636" r:id="rId18"/>
    <p:sldId id="644" r:id="rId19"/>
    <p:sldId id="641" r:id="rId20"/>
    <p:sldId id="642" r:id="rId21"/>
    <p:sldId id="662" r:id="rId22"/>
    <p:sldId id="651" r:id="rId23"/>
    <p:sldId id="663" r:id="rId2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248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489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738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97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122805" algn="l" defTabSz="8489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546985" algn="l" defTabSz="8489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971800" algn="l" defTabSz="8489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395980" algn="l" defTabSz="84899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844"/>
    <a:srgbClr val="637280"/>
    <a:srgbClr val="D71920"/>
    <a:srgbClr val="FF00FF"/>
    <a:srgbClr val="780000"/>
    <a:srgbClr val="FF0000"/>
    <a:srgbClr val="9C76A6"/>
    <a:srgbClr val="808080"/>
    <a:srgbClr val="FFCC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88386" autoAdjust="0"/>
  </p:normalViewPr>
  <p:slideViewPr>
    <p:cSldViewPr snapToGrid="0">
      <p:cViewPr varScale="1">
        <p:scale>
          <a:sx n="83" d="100"/>
          <a:sy n="83" d="100"/>
        </p:scale>
        <p:origin x="-1350" y="-90"/>
      </p:cViewPr>
      <p:guideLst>
        <p:guide orient="horz" pos="3009"/>
        <p:guide orient="horz" pos="563"/>
        <p:guide orient="horz" pos="467"/>
        <p:guide orient="horz" pos="710"/>
        <p:guide orient="horz" pos="2924"/>
        <p:guide orient="horz" pos="866"/>
        <p:guide orient="horz" pos="562"/>
        <p:guide orient="horz" pos="867"/>
        <p:guide pos="4093"/>
        <p:guide pos="229"/>
        <p:guide pos="2210"/>
        <p:guide pos="2110"/>
        <p:guide pos="2872"/>
        <p:guide pos="2775"/>
        <p:guide pos="1545"/>
        <p:guide pos="1448"/>
        <p:guide pos="5457"/>
        <p:guide pos="305"/>
        <p:guide pos="2947"/>
        <p:guide pos="2813"/>
        <p:guide pos="3829"/>
        <p:guide pos="3700"/>
        <p:guide pos="2060"/>
        <p:guide pos="1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r"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r"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D6BAEBB-3AF2-45F2-A7C2-C1BD8D7D93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r"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r" defTabSz="96647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56DC05F-D5FC-4D1D-98F9-BA91C52551D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248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489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738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979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22805" algn="l" defTabSz="848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46985" algn="l" defTabSz="848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71800" algn="l" defTabSz="848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95980" algn="l" defTabSz="848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CC53-9337-41FF-AC44-2411DDABA422}" type="slidenum">
              <a:rPr lang="en-US" smtClean="0">
                <a:latin typeface="Times" pitchFamily="18" charset="0"/>
              </a:r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DC05F-D5FC-4D1D-98F9-BA91C52551D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CC53-9337-41FF-AC44-2411DDABA422}" type="slidenum">
              <a:rPr lang="en-US" smtClean="0">
                <a:latin typeface="Times" pitchFamily="18" charset="0"/>
              </a:rPr>
              <a:t>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ico\Desktop\bu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b="3003"/>
          <a:stretch>
            <a:fillRect/>
          </a:stretch>
        </p:blipFill>
        <p:spPr bwMode="gray">
          <a:xfrm>
            <a:off x="5659774" y="1"/>
            <a:ext cx="3484228" cy="39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3030142"/>
            <a:ext cx="6477000" cy="913210"/>
          </a:xfr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25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Can Be On Two Lines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986216"/>
            <a:ext cx="7772400" cy="414338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181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6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550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3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19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00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288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469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Presenter’s Name and Title</a:t>
            </a:r>
          </a:p>
        </p:txBody>
      </p:sp>
      <p:sp>
        <p:nvSpPr>
          <p:cNvPr id="7" name="Date Placeholder 4"/>
          <p:cNvSpPr txBox="1"/>
          <p:nvPr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6" tIns="31839" rIns="63676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600" baseline="24000" dirty="0" smtClean="0">
                <a:solidFill>
                  <a:schemeClr val="tx2"/>
                </a:solidFill>
              </a:rPr>
              <a:t>©</a:t>
            </a:r>
            <a:r>
              <a:rPr lang="en-US" sz="600" dirty="0" smtClean="0">
                <a:solidFill>
                  <a:schemeClr val="tx2"/>
                </a:solidFill>
              </a:rPr>
              <a:t> Polycom</a:t>
            </a:r>
            <a:r>
              <a:rPr lang="zh-CN" altLang="en-US" sz="600" dirty="0" smtClean="0">
                <a:solidFill>
                  <a:schemeClr val="tx2"/>
                </a:solidFill>
              </a:rPr>
              <a:t>公司版权所有。保留所有权利。</a:t>
            </a:r>
            <a:endParaRPr lang="en-US" sz="600" dirty="0">
              <a:solidFill>
                <a:schemeClr val="tx2"/>
              </a:solidFill>
            </a:endParaRPr>
          </a:p>
        </p:txBody>
      </p:sp>
      <p:pic>
        <p:nvPicPr>
          <p:cNvPr id="9" name="Picture 2" descr="D:\about work\Events\New LOGO Launch\LOGO for China\Trademark Logos CH\Trademark Logos CH\Horizontal Logos\PNG\Polycom_RGB_Logo_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151" y="4728248"/>
            <a:ext cx="1197229" cy="31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rgbClr val="94A9B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56"/>
          <a:stretch>
            <a:fillRect/>
          </a:stretch>
        </p:blipFill>
        <p:spPr bwMode="gray">
          <a:xfrm>
            <a:off x="-21434" y="0"/>
            <a:ext cx="91654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4"/>
          <p:cNvSpPr txBox="1"/>
          <p:nvPr userDrawn="1"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627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Polycom, Inc.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372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3" descr="\\mv-fs\Projects\Polycom\03_Assets\Logos\Horizontal\PNGs\Polycom_RGB_Logo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9610" y="1659636"/>
            <a:ext cx="8307201" cy="912114"/>
          </a:xfrm>
        </p:spPr>
        <p:txBody>
          <a:bodyPr anchor="b"/>
          <a:lstStyle>
            <a:lvl1pPr algn="l">
              <a:lnSpc>
                <a:spcPct val="80000"/>
              </a:lnSpc>
              <a:defRPr sz="2500" b="0" cap="none" baseline="0">
                <a:solidFill>
                  <a:srgbClr val="2E3844"/>
                </a:solidFill>
              </a:defRPr>
            </a:lvl1pPr>
          </a:lstStyle>
          <a:p>
            <a:r>
              <a:rPr lang="en-US" dirty="0" smtClean="0"/>
              <a:t>Click to Edit Master Segue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607" y="1069849"/>
            <a:ext cx="8231744" cy="3513489"/>
          </a:xfrm>
          <a:prstGeom prst="rect">
            <a:avLst/>
          </a:prstGeom>
        </p:spPr>
        <p:txBody>
          <a:bodyPr lIns="0" tIns="0" rIns="0" bIns="0"/>
          <a:lstStyle>
            <a:lvl1pPr marL="238760" indent="-238760">
              <a:buClr>
                <a:srgbClr val="2E3844"/>
              </a:buClr>
              <a:buFont typeface="Arial" pitchFamily="34" charset="0"/>
              <a:buChar char="•"/>
              <a:defRPr>
                <a:solidFill>
                  <a:srgbClr val="637280"/>
                </a:solidFill>
              </a:defRPr>
            </a:lvl1pPr>
            <a:lvl2pPr marL="39814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2pPr>
            <a:lvl3pPr marL="55689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3pPr>
            <a:lvl4pPr marL="716280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4pPr>
            <a:lvl5pPr marL="87566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9607" y="397764"/>
            <a:ext cx="8231744" cy="4800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 userDrawn="1"/>
        </p:nvGrpSpPr>
        <p:grpSpPr bwMode="gray">
          <a:xfrm>
            <a:off x="4627983" y="1"/>
            <a:ext cx="4516025" cy="2659143"/>
            <a:chOff x="0" y="-1"/>
            <a:chExt cx="9144000" cy="5385603"/>
          </a:xfrm>
        </p:grpSpPr>
        <p:pic>
          <p:nvPicPr>
            <p:cNvPr id="7" name="Picture 2" descr="C:\Users\rico\Desktop\bu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rgbClr val="94A9B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91" r="45972"/>
            <a:stretch>
              <a:fillRect/>
            </a:stretch>
          </p:blipFill>
          <p:spPr bwMode="gray">
            <a:xfrm>
              <a:off x="3054333" y="-1"/>
              <a:ext cx="6089667" cy="538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 userDrawn="1"/>
          </p:nvSpPr>
          <p:spPr bwMode="gray">
            <a:xfrm>
              <a:off x="0" y="0"/>
              <a:ext cx="9144000" cy="52578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3627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BDD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9607" y="397764"/>
            <a:ext cx="8231744" cy="480060"/>
          </a:xfrm>
        </p:spPr>
        <p:txBody>
          <a:bodyPr/>
          <a:lstStyle>
            <a:lvl1pPr>
              <a:defRPr>
                <a:solidFill>
                  <a:srgbClr val="2E38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610" y="1069848"/>
            <a:ext cx="4040415" cy="3257550"/>
          </a:xfrm>
          <a:prstGeom prst="rect">
            <a:avLst/>
          </a:prstGeom>
        </p:spPr>
        <p:txBody>
          <a:bodyPr lIns="0" tIns="0" rIns="0" bIns="0"/>
          <a:lstStyle>
            <a:lvl1pPr marL="238760" indent="-238760">
              <a:buClr>
                <a:srgbClr val="2E3844"/>
              </a:buClr>
              <a:buFont typeface="Arial" pitchFamily="34" charset="0"/>
              <a:buChar char="•"/>
              <a:defRPr>
                <a:solidFill>
                  <a:srgbClr val="637280"/>
                </a:solidFill>
              </a:defRPr>
            </a:lvl1pPr>
            <a:lvl2pPr marL="39814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2pPr>
            <a:lvl3pPr marL="55689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3pPr>
            <a:lvl4pPr marL="716280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4pPr>
            <a:lvl5pPr marL="87566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9607" y="397764"/>
            <a:ext cx="8231744" cy="480060"/>
          </a:xfrm>
        </p:spPr>
        <p:txBody>
          <a:bodyPr/>
          <a:lstStyle/>
          <a:p>
            <a:r>
              <a:rPr lang="en-US" dirty="0" smtClean="0"/>
              <a:t>Sample Two Column Layout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0940" y="1069848"/>
            <a:ext cx="4040415" cy="3257550"/>
          </a:xfrm>
          <a:prstGeom prst="rect">
            <a:avLst/>
          </a:prstGeom>
        </p:spPr>
        <p:txBody>
          <a:bodyPr lIns="0" tIns="0" rIns="0" bIns="0"/>
          <a:lstStyle>
            <a:lvl1pPr marL="238760" indent="-238760">
              <a:buClr>
                <a:srgbClr val="2E3844"/>
              </a:buClr>
              <a:buFont typeface="Arial" pitchFamily="34" charset="0"/>
              <a:buChar char="•"/>
              <a:defRPr>
                <a:solidFill>
                  <a:srgbClr val="637280"/>
                </a:solidFill>
              </a:defRPr>
            </a:lvl1pPr>
            <a:lvl2pPr marL="39814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2pPr>
            <a:lvl3pPr marL="55689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3pPr>
            <a:lvl4pPr marL="716280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4pPr>
            <a:lvl5pPr marL="87566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610" y="1069848"/>
            <a:ext cx="4040415" cy="3257550"/>
          </a:xfrm>
          <a:prstGeom prst="rect">
            <a:avLst/>
          </a:prstGeom>
        </p:spPr>
        <p:txBody>
          <a:bodyPr lIns="0" tIns="0" rIns="0" bIns="0"/>
          <a:lstStyle>
            <a:lvl1pPr marL="238760" indent="-238760">
              <a:buClr>
                <a:srgbClr val="2E3844"/>
              </a:buClr>
              <a:buFont typeface="Arial" pitchFamily="34" charset="0"/>
              <a:buChar char="•"/>
              <a:defRPr>
                <a:solidFill>
                  <a:srgbClr val="637280"/>
                </a:solidFill>
              </a:defRPr>
            </a:lvl1pPr>
            <a:lvl2pPr marL="39814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2pPr>
            <a:lvl3pPr marL="55689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3pPr>
            <a:lvl4pPr marL="716280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4pPr>
            <a:lvl5pPr marL="87566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9607" y="397764"/>
            <a:ext cx="8231744" cy="480060"/>
          </a:xfrm>
        </p:spPr>
        <p:txBody>
          <a:bodyPr/>
          <a:lstStyle/>
          <a:p>
            <a:r>
              <a:rPr lang="en-US" dirty="0" smtClean="0"/>
              <a:t>Sample Bullet with Photo Layout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0940" y="1069848"/>
            <a:ext cx="4040415" cy="3257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2E3844"/>
              </a:buClr>
              <a:buFontTx/>
              <a:buNone/>
              <a:defRPr>
                <a:solidFill>
                  <a:srgbClr val="637280"/>
                </a:solidFill>
              </a:defRPr>
            </a:lvl1pPr>
            <a:lvl2pPr marL="39814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2pPr>
            <a:lvl3pPr marL="55689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3pPr>
            <a:lvl4pPr marL="716280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4pPr>
            <a:lvl5pPr marL="875665" indent="-159385">
              <a:buClr>
                <a:srgbClr val="2E3844"/>
              </a:buClr>
              <a:buFont typeface="Arial" pitchFamily="34" charset="0"/>
              <a:buChar char="‒"/>
              <a:defRPr>
                <a:solidFill>
                  <a:srgbClr val="637280"/>
                </a:solidFill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9607" y="397764"/>
            <a:ext cx="8231744" cy="480060"/>
          </a:xfrm>
        </p:spPr>
        <p:txBody>
          <a:bodyPr/>
          <a:lstStyle>
            <a:lvl1pPr>
              <a:defRPr>
                <a:solidFill>
                  <a:srgbClr val="2E38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 userDrawn="1"/>
        </p:nvGrpSpPr>
        <p:grpSpPr bwMode="gray">
          <a:xfrm>
            <a:off x="4627983" y="1"/>
            <a:ext cx="4516025" cy="2659143"/>
            <a:chOff x="0" y="-1"/>
            <a:chExt cx="9144000" cy="5385603"/>
          </a:xfrm>
        </p:grpSpPr>
        <p:pic>
          <p:nvPicPr>
            <p:cNvPr id="7" name="Picture 2" descr="C:\Users\rico\Desktop\bu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rgbClr val="94A9B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91" r="45972"/>
            <a:stretch>
              <a:fillRect/>
            </a:stretch>
          </p:blipFill>
          <p:spPr bwMode="gray">
            <a:xfrm>
              <a:off x="3054333" y="-1"/>
              <a:ext cx="6089667" cy="538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 userDrawn="1"/>
          </p:nvSpPr>
          <p:spPr bwMode="gray">
            <a:xfrm>
              <a:off x="0" y="0"/>
              <a:ext cx="9144000" cy="52578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3627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BDD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rgbClr val="94A9B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56"/>
          <a:stretch>
            <a:fillRect/>
          </a:stretch>
        </p:blipFill>
        <p:spPr bwMode="gray">
          <a:xfrm>
            <a:off x="-21434" y="0"/>
            <a:ext cx="91654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4"/>
          <p:cNvSpPr txBox="1"/>
          <p:nvPr userDrawn="1"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627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Polycom, Inc.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372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3" descr="\\mv-fs\Projects\Polycom\03_Assets\Logos\Horizontal\PNGs\Polycom_RGB_Logo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983" y="2009394"/>
            <a:ext cx="7772139" cy="912114"/>
          </a:xfrm>
        </p:spPr>
        <p:txBody>
          <a:bodyPr anchor="b"/>
          <a:lstStyle>
            <a:lvl1pPr algn="l">
              <a:lnSpc>
                <a:spcPct val="80000"/>
              </a:lnSpc>
              <a:defRPr sz="2200" b="0" cap="none" baseline="0">
                <a:solidFill>
                  <a:srgbClr val="2E3844"/>
                </a:solidFill>
              </a:defRPr>
            </a:lvl1pPr>
          </a:lstStyle>
          <a:p>
            <a:r>
              <a:rPr lang="en-US" dirty="0" smtClean="0"/>
              <a:t>Click to Enter Quote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3086100"/>
            <a:ext cx="7772139" cy="411480"/>
          </a:xfrm>
          <a:prstGeom prst="rect">
            <a:avLst/>
          </a:prstGeom>
        </p:spPr>
        <p:txBody>
          <a:bodyPr lIns="84903" tIns="42452" rIns="84903" bIns="42452"/>
          <a:lstStyle>
            <a:lvl1pPr marL="0" indent="0">
              <a:buFontTx/>
              <a:buNone/>
              <a:defRPr sz="1300">
                <a:solidFill>
                  <a:srgbClr val="637280"/>
                </a:solidFill>
              </a:defRPr>
            </a:lvl1pPr>
          </a:lstStyle>
          <a:p>
            <a:pPr lvl="0"/>
            <a:r>
              <a:rPr lang="en-US" dirty="0" smtClean="0"/>
              <a:t>Click to Enter Quote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rgbClr val="94A9B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56"/>
          <a:stretch>
            <a:fillRect/>
          </a:stretch>
        </p:blipFill>
        <p:spPr bwMode="gray">
          <a:xfrm>
            <a:off x="-21434" y="0"/>
            <a:ext cx="91654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4"/>
          <p:cNvSpPr txBox="1"/>
          <p:nvPr userDrawn="1"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627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Polycom, Inc.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372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3" descr="\\mv-fs\Projects\Polycom\03_Assets\Logos\Horizontal\PNGs\Polycom_RGB_Logo 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983" y="2009394"/>
            <a:ext cx="7772139" cy="912114"/>
          </a:xfrm>
        </p:spPr>
        <p:txBody>
          <a:bodyPr anchor="b"/>
          <a:lstStyle>
            <a:lvl1pPr algn="l">
              <a:lnSpc>
                <a:spcPct val="80000"/>
              </a:lnSpc>
              <a:defRPr sz="3300" b="0" cap="none" baseline="0">
                <a:solidFill>
                  <a:srgbClr val="2E3844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071562"/>
            <a:ext cx="8229600" cy="3508773"/>
          </a:xfrm>
        </p:spPr>
        <p:txBody>
          <a:bodyPr>
            <a:normAutofit/>
          </a:bodyPr>
          <a:lstStyle>
            <a:lvl1pPr marL="159385" indent="-159385"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38F9B"/>
                </a:solidFill>
              </a:defRPr>
            </a:lvl2pPr>
            <a:lvl3pPr>
              <a:defRPr>
                <a:solidFill>
                  <a:srgbClr val="838F9B"/>
                </a:solidFill>
              </a:defRPr>
            </a:lvl3pPr>
            <a:lvl4pPr>
              <a:defRPr>
                <a:solidFill>
                  <a:srgbClr val="838F9B"/>
                </a:solidFill>
              </a:defRPr>
            </a:lvl4pPr>
            <a:lvl5pPr>
              <a:defRPr>
                <a:solidFill>
                  <a:srgbClr val="838F9B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6" y="1121377"/>
            <a:ext cx="8301039" cy="3513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0860" indent="-21209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742950" indent="-21209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55040" indent="-21209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67130" indent="-21209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Two Column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071569"/>
            <a:ext cx="4038600" cy="3257549"/>
          </a:xfrm>
        </p:spPr>
        <p:txBody>
          <a:bodyPr>
            <a:normAutofit/>
          </a:bodyPr>
          <a:lstStyle>
            <a:lvl1pPr marL="159385" indent="-159385">
              <a:defRPr sz="1700"/>
            </a:lvl1pPr>
            <a:lvl2pPr>
              <a:defRPr sz="13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071569"/>
            <a:ext cx="4038600" cy="3257549"/>
          </a:xfrm>
        </p:spPr>
        <p:txBody>
          <a:bodyPr vert="horz" lIns="84899" tIns="42451" rIns="84899" bIns="42451" rtlCol="0">
            <a:normAutofit/>
          </a:bodyPr>
          <a:lstStyle>
            <a:lvl1pPr>
              <a:defRPr lang="en-US" sz="1700" dirty="0" smtClean="0"/>
            </a:lvl1pPr>
            <a:lvl2pPr>
              <a:defRPr lang="en-US" sz="1300" dirty="0" smtClean="0"/>
            </a:lvl2pPr>
            <a:lvl3pPr>
              <a:defRPr lang="en-US" sz="13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Sample Bullet with Photo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071569"/>
            <a:ext cx="4038600" cy="3257549"/>
          </a:xfrm>
        </p:spPr>
        <p:txBody>
          <a:bodyPr/>
          <a:lstStyle>
            <a:lvl1pPr marL="159385" indent="-159385">
              <a:defRPr sz="1700"/>
            </a:lvl1pPr>
            <a:lvl2pPr>
              <a:defRPr sz="13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071569"/>
            <a:ext cx="4038600" cy="3257549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>
              <a:defRPr sz="17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51" y="3342"/>
            <a:ext cx="9155909" cy="51368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657354"/>
            <a:ext cx="8305800" cy="913210"/>
          </a:xfr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25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Segue</a:t>
            </a:r>
            <a:endParaRPr lang="en-US" dirty="0"/>
          </a:p>
        </p:txBody>
      </p:sp>
      <p:sp>
        <p:nvSpPr>
          <p:cNvPr id="7" name="Date Placeholder 4"/>
          <p:cNvSpPr txBox="1"/>
          <p:nvPr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6" tIns="31839" rIns="63676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3627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aseline="24000" dirty="0" smtClean="0">
                <a:solidFill>
                  <a:schemeClr val="tx2"/>
                </a:solidFill>
              </a:rPr>
              <a:t>©</a:t>
            </a:r>
            <a:r>
              <a:rPr lang="en-US" sz="600" dirty="0" smtClean="0">
                <a:solidFill>
                  <a:schemeClr val="tx2"/>
                </a:solidFill>
              </a:rPr>
              <a:t> Polycom</a:t>
            </a:r>
            <a:r>
              <a:rPr lang="zh-CN" altLang="en-US" sz="600" dirty="0" smtClean="0">
                <a:solidFill>
                  <a:schemeClr val="tx2"/>
                </a:solidFill>
              </a:rPr>
              <a:t>公司版权所有。保留所有权利。</a:t>
            </a:r>
            <a:r>
              <a:rPr lang="en-US" sz="600" dirty="0" smtClean="0">
                <a:solidFill>
                  <a:srgbClr val="838F9B"/>
                </a:solidFill>
              </a:rPr>
              <a:t>.</a:t>
            </a:r>
            <a:endParaRPr lang="en-US" sz="600" dirty="0">
              <a:solidFill>
                <a:srgbClr val="838F9B"/>
              </a:solidFill>
            </a:endParaRPr>
          </a:p>
        </p:txBody>
      </p:sp>
      <p:sp>
        <p:nvSpPr>
          <p:cNvPr id="8" name="Slide Number Placeholder 6"/>
          <p:cNvSpPr txBox="1"/>
          <p:nvPr/>
        </p:nvSpPr>
        <p:spPr bwMode="gray">
          <a:xfrm>
            <a:off x="4381500" y="4767265"/>
            <a:ext cx="381000" cy="273844"/>
          </a:xfrm>
          <a:prstGeom prst="rect">
            <a:avLst/>
          </a:prstGeom>
        </p:spPr>
        <p:txBody>
          <a:bodyPr lIns="63676" tIns="31839" rIns="63676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C00AD89-014A-4F2B-B9D8-8C5AD66C5932}" type="slidenum">
              <a:rPr lang="en-US" sz="600" smtClean="0">
                <a:solidFill>
                  <a:srgbClr val="838F9B"/>
                </a:solidFill>
              </a:rPr>
              <a:t>‹#›</a:t>
            </a:fld>
            <a:endParaRPr lang="en-US" sz="600" dirty="0" smtClean="0">
              <a:solidFill>
                <a:srgbClr val="838F9B"/>
              </a:solidFill>
            </a:endParaRPr>
          </a:p>
        </p:txBody>
      </p:sp>
      <p:pic>
        <p:nvPicPr>
          <p:cNvPr id="9" name="Picture 2" descr="D:\about work\Events\New LOGO Launch\LOGO for China\Trademark Logos CH\Trademark Logos CH\Horizontal Logos\PNG\Polycom_RGB_Logo_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151" y="4728248"/>
            <a:ext cx="1197229" cy="31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rico\Desktop\bu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r="45972"/>
          <a:stretch>
            <a:fillRect/>
          </a:stretch>
        </p:blipFill>
        <p:spPr bwMode="gray">
          <a:xfrm>
            <a:off x="4575560" y="1"/>
            <a:ext cx="4568440" cy="40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459608" y="3031236"/>
            <a:ext cx="7772139" cy="912114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0">
                <a:solidFill>
                  <a:srgbClr val="2E3844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 Can Be On Two Lines</a:t>
            </a:r>
            <a:endParaRPr lang="en-US" dirty="0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ubTitle" sz="quarter" idx="1" hasCustomPrompt="1"/>
          </p:nvPr>
        </p:nvSpPr>
        <p:spPr bwMode="gray">
          <a:xfrm>
            <a:off x="459608" y="3984497"/>
            <a:ext cx="7772139" cy="41148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0">
              <a:buFontTx/>
              <a:buNone/>
              <a:defRPr sz="1300" i="0">
                <a:solidFill>
                  <a:srgbClr val="637280"/>
                </a:solidFill>
                <a:effectLst>
                  <a:outerShdw blurRad="76200" algn="ctr" rotWithShape="0">
                    <a:schemeClr val="bg1"/>
                  </a:outerShdw>
                </a:effectLst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4"/>
          <p:cNvSpPr txBox="1"/>
          <p:nvPr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500" dirty="0" smtClean="0">
                <a:solidFill>
                  <a:srgbClr val="637280"/>
                </a:solidFill>
              </a:rPr>
              <a:t>©</a:t>
            </a:r>
            <a:r>
              <a:rPr lang="en-US" sz="600" dirty="0" smtClean="0">
                <a:solidFill>
                  <a:srgbClr val="637280"/>
                </a:solidFill>
              </a:rPr>
              <a:t> Polycom, Inc. All rights reserved.</a:t>
            </a:r>
            <a:endParaRPr lang="en-US" sz="600" dirty="0">
              <a:solidFill>
                <a:srgbClr val="637280"/>
              </a:solidFill>
            </a:endParaRPr>
          </a:p>
        </p:txBody>
      </p:sp>
      <p:pic>
        <p:nvPicPr>
          <p:cNvPr id="21" name="Picture 3" descr="\\mv-fs\Projects\Polycom\03_Assets\Logos\Horizontal\PNGs\Polycom_RGB_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993" y="97632"/>
            <a:ext cx="8320087" cy="69175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1" y="1200151"/>
            <a:ext cx="8229600" cy="339447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rico\Desktop\bu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r="45972"/>
          <a:stretch>
            <a:fillRect/>
          </a:stretch>
        </p:blipFill>
        <p:spPr bwMode="gray">
          <a:xfrm>
            <a:off x="4575560" y="1"/>
            <a:ext cx="4568440" cy="40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459608" y="3031236"/>
            <a:ext cx="7772139" cy="912114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0">
                <a:solidFill>
                  <a:srgbClr val="2E3844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 Can Be On Two Lines</a:t>
            </a:r>
            <a:endParaRPr lang="en-US" dirty="0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ubTitle" sz="quarter" idx="1" hasCustomPrompt="1"/>
          </p:nvPr>
        </p:nvSpPr>
        <p:spPr bwMode="gray">
          <a:xfrm>
            <a:off x="459608" y="3984497"/>
            <a:ext cx="7772139" cy="41148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0">
              <a:buFontTx/>
              <a:buNone/>
              <a:defRPr sz="1300" i="0">
                <a:solidFill>
                  <a:srgbClr val="637280"/>
                </a:solidFill>
                <a:effectLst>
                  <a:outerShdw blurRad="76200" algn="ctr" rotWithShape="0">
                    <a:schemeClr val="bg1"/>
                  </a:outerShdw>
                </a:effectLst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4"/>
          <p:cNvSpPr txBox="1"/>
          <p:nvPr userDrawn="1"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500" dirty="0" smtClean="0">
                <a:solidFill>
                  <a:srgbClr val="637280"/>
                </a:solidFill>
              </a:rPr>
              <a:t>©</a:t>
            </a:r>
            <a:r>
              <a:rPr lang="en-US" sz="600" dirty="0" smtClean="0">
                <a:solidFill>
                  <a:srgbClr val="637280"/>
                </a:solidFill>
              </a:rPr>
              <a:t> Polycom, Inc. All rights reserved.</a:t>
            </a:r>
            <a:endParaRPr lang="en-US" sz="600" dirty="0">
              <a:solidFill>
                <a:srgbClr val="637280"/>
              </a:solidFill>
            </a:endParaRPr>
          </a:p>
        </p:txBody>
      </p:sp>
      <p:pic>
        <p:nvPicPr>
          <p:cNvPr id="21" name="Picture 3" descr="\\mv-fs\Projects\Polycom\03_Assets\Logos\Horizontal\PNGs\Polycom_RGB_Logo (1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233" y="5"/>
            <a:ext cx="1943775" cy="2194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1" y="400051"/>
            <a:ext cx="8229600" cy="479822"/>
          </a:xfrm>
          <a:prstGeom prst="rect">
            <a:avLst/>
          </a:prstGeom>
        </p:spPr>
        <p:txBody>
          <a:bodyPr vert="horz" lIns="84903" tIns="42452" rIns="84903" bIns="42452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1071562"/>
            <a:ext cx="8229600" cy="3508773"/>
          </a:xfrm>
          <a:prstGeom prst="rect">
            <a:avLst/>
          </a:prstGeom>
        </p:spPr>
        <p:txBody>
          <a:bodyPr vert="horz" lIns="84903" tIns="42452" rIns="84903" bIns="4245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 txBox="1"/>
          <p:nvPr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600" baseline="24000" dirty="0" smtClean="0">
                <a:solidFill>
                  <a:schemeClr val="tx2"/>
                </a:solidFill>
              </a:rPr>
              <a:t>©</a:t>
            </a:r>
            <a:r>
              <a:rPr lang="en-US" sz="600" dirty="0" smtClean="0">
                <a:solidFill>
                  <a:schemeClr val="tx2"/>
                </a:solidFill>
              </a:rPr>
              <a:t> Polycom</a:t>
            </a:r>
            <a:r>
              <a:rPr lang="zh-CN" altLang="en-US" sz="600" dirty="0" smtClean="0">
                <a:solidFill>
                  <a:schemeClr val="tx2"/>
                </a:solidFill>
              </a:rPr>
              <a:t>公司版权所有。保留所有权利。</a:t>
            </a:r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 txBox="1"/>
          <p:nvPr/>
        </p:nvSpPr>
        <p:spPr bwMode="gray">
          <a:xfrm>
            <a:off x="4381500" y="4767265"/>
            <a:ext cx="381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C00AD89-014A-4F2B-B9D8-8C5AD66C5932}" type="slidenum">
              <a:rPr lang="en-US" sz="600" smtClean="0">
                <a:solidFill>
                  <a:srgbClr val="838F9B"/>
                </a:solidFill>
              </a:rPr>
              <a:t>‹#›</a:t>
            </a:fld>
            <a:endParaRPr lang="en-US" sz="600" dirty="0" smtClean="0">
              <a:solidFill>
                <a:srgbClr val="838F9B"/>
              </a:solidFill>
            </a:endParaRPr>
          </a:p>
        </p:txBody>
      </p:sp>
      <p:pic>
        <p:nvPicPr>
          <p:cNvPr id="9" name="Picture 2" descr="D:\about work\Events\New LOGO Launch\LOGO for China\Trademark Logos CH\Trademark Logos CH\Horizontal Logos\PNG\Polycom_RGB_Logo_C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19151" y="4728248"/>
            <a:ext cx="1197229" cy="3128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63627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9385" indent="-159385" algn="l" defTabSz="636270" rtl="0" eaLnBrk="1" latinLnBrk="0" hangingPunct="1">
        <a:lnSpc>
          <a:spcPct val="90000"/>
        </a:lnSpc>
        <a:spcBef>
          <a:spcPts val="835"/>
        </a:spcBef>
        <a:buClr>
          <a:schemeClr val="tx1"/>
        </a:buClr>
        <a:buFont typeface="Arial" pitchFamily="34" charset="0"/>
        <a:buChar char="•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71475" indent="-198755" algn="l" defTabSz="636270" rtl="0" eaLnBrk="1" latinLnBrk="0" hangingPunct="1">
        <a:lnSpc>
          <a:spcPct val="90000"/>
        </a:lnSpc>
        <a:spcBef>
          <a:spcPts val="420"/>
        </a:spcBef>
        <a:buClr>
          <a:schemeClr val="tx1"/>
        </a:buClr>
        <a:buFont typeface="Arial" pitchFamily="34" charset="0"/>
        <a:buChar char="−"/>
        <a:defRPr sz="1300" kern="1200">
          <a:solidFill>
            <a:srgbClr val="838F9B"/>
          </a:solidFill>
          <a:latin typeface="Arial" pitchFamily="34" charset="0"/>
          <a:ea typeface="+mn-ea"/>
          <a:cs typeface="Arial" pitchFamily="34" charset="0"/>
        </a:defRPr>
      </a:lvl2pPr>
      <a:lvl3pPr marL="596900" indent="-198755" algn="l" defTabSz="636270" rtl="0" eaLnBrk="1" latinLnBrk="0" hangingPunct="1">
        <a:lnSpc>
          <a:spcPct val="90000"/>
        </a:lnSpc>
        <a:spcBef>
          <a:spcPts val="420"/>
        </a:spcBef>
        <a:buClr>
          <a:schemeClr val="tx1"/>
        </a:buClr>
        <a:buFont typeface="Arial" pitchFamily="34" charset="0"/>
        <a:buChar char="−"/>
        <a:defRPr sz="1300" kern="1200">
          <a:solidFill>
            <a:srgbClr val="838F9B"/>
          </a:solidFill>
          <a:latin typeface="Arial" pitchFamily="34" charset="0"/>
          <a:ea typeface="+mn-ea"/>
          <a:cs typeface="Arial" pitchFamily="34" charset="0"/>
        </a:defRPr>
      </a:lvl3pPr>
      <a:lvl4pPr marL="756285" indent="-159385" algn="l" defTabSz="636270" rtl="0" eaLnBrk="1" latinLnBrk="0" hangingPunct="1">
        <a:lnSpc>
          <a:spcPct val="90000"/>
        </a:lnSpc>
        <a:spcBef>
          <a:spcPts val="420"/>
        </a:spcBef>
        <a:buClr>
          <a:schemeClr val="tx1"/>
        </a:buClr>
        <a:buFont typeface="Arial" pitchFamily="34" charset="0"/>
        <a:buChar char="−"/>
        <a:defRPr sz="1200" kern="1200">
          <a:solidFill>
            <a:srgbClr val="838F9B"/>
          </a:solidFill>
          <a:latin typeface="Arial" pitchFamily="34" charset="0"/>
          <a:ea typeface="+mn-ea"/>
          <a:cs typeface="Arial" pitchFamily="34" charset="0"/>
        </a:defRPr>
      </a:lvl4pPr>
      <a:lvl5pPr marL="915670" indent="-159385" algn="l" defTabSz="636270" rtl="0" eaLnBrk="1" latinLnBrk="0" hangingPunct="1">
        <a:lnSpc>
          <a:spcPct val="90000"/>
        </a:lnSpc>
        <a:spcBef>
          <a:spcPts val="420"/>
        </a:spcBef>
        <a:buClr>
          <a:schemeClr val="tx1"/>
        </a:buClr>
        <a:buFont typeface="Arial" pitchFamily="34" charset="0"/>
        <a:buChar char="−"/>
        <a:defRPr sz="1200" kern="1200">
          <a:solidFill>
            <a:srgbClr val="838F9B"/>
          </a:solidFill>
          <a:latin typeface="Arial" pitchFamily="34" charset="0"/>
          <a:ea typeface="+mn-ea"/>
          <a:cs typeface="Arial" pitchFamily="34" charset="0"/>
        </a:defRPr>
      </a:lvl5pPr>
      <a:lvl6pPr marL="1751330" indent="-159385" algn="l" defTabSz="63627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69465" indent="-159385" algn="l" defTabSz="63627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7600" indent="-159385" algn="l" defTabSz="63627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6370" indent="-159385" algn="l" defTabSz="63627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3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90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504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381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194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008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5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698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9607" y="397764"/>
            <a:ext cx="8231744" cy="48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dirty="0" smtClean="0"/>
              <a:t>Click to edit slide title</a:t>
            </a:r>
          </a:p>
        </p:txBody>
      </p:sp>
      <p:sp>
        <p:nvSpPr>
          <p:cNvPr id="8" name="Date Placeholder 4"/>
          <p:cNvSpPr txBox="1"/>
          <p:nvPr userDrawn="1"/>
        </p:nvSpPr>
        <p:spPr bwMode="gray">
          <a:xfrm>
            <a:off x="457200" y="4767265"/>
            <a:ext cx="2667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500" dirty="0" smtClean="0">
                <a:solidFill>
                  <a:srgbClr val="637280"/>
                </a:solidFill>
              </a:rPr>
              <a:t>©</a:t>
            </a:r>
            <a:r>
              <a:rPr lang="en-US" sz="600" dirty="0" smtClean="0">
                <a:solidFill>
                  <a:srgbClr val="637280"/>
                </a:solidFill>
              </a:rPr>
              <a:t> Polycom, Inc. All rights reserved.</a:t>
            </a:r>
            <a:endParaRPr lang="en-US" sz="600" dirty="0">
              <a:solidFill>
                <a:srgbClr val="637280"/>
              </a:solidFill>
            </a:endParaRPr>
          </a:p>
        </p:txBody>
      </p:sp>
      <p:sp>
        <p:nvSpPr>
          <p:cNvPr id="10" name="Slide Number Placeholder 6"/>
          <p:cNvSpPr txBox="1"/>
          <p:nvPr userDrawn="1"/>
        </p:nvSpPr>
        <p:spPr bwMode="gray">
          <a:xfrm>
            <a:off x="4381500" y="4767265"/>
            <a:ext cx="381000" cy="273844"/>
          </a:xfrm>
          <a:prstGeom prst="rect">
            <a:avLst/>
          </a:prstGeom>
        </p:spPr>
        <p:txBody>
          <a:bodyPr lIns="63678" tIns="31839" rIns="63678" bIns="31839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C00AD89-014A-4F2B-B9D8-8C5AD66C5932}" type="slidenum">
              <a:rPr lang="en-US" sz="600" smtClean="0">
                <a:solidFill>
                  <a:srgbClr val="637280"/>
                </a:solidFill>
              </a:rPr>
              <a:t>‹#›</a:t>
            </a:fld>
            <a:endParaRPr lang="en-US" sz="600" dirty="0" smtClean="0">
              <a:solidFill>
                <a:srgbClr val="637280"/>
              </a:solidFill>
            </a:endParaRPr>
          </a:p>
        </p:txBody>
      </p:sp>
      <p:pic>
        <p:nvPicPr>
          <p:cNvPr id="13" name="Picture 3" descr="\\mv-fs\Projects\Polycom\03_Assets\Logos\Horizontal\PNGs\Polycom_RGB_Logo (1)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5350" y="4733541"/>
            <a:ext cx="1070731" cy="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rgbClr val="2E3844"/>
          </a:solidFill>
          <a:latin typeface="+mj-lt"/>
          <a:ea typeface="+mj-ea"/>
          <a:cs typeface="+mj-cs"/>
        </a:defRPr>
      </a:lvl1pPr>
      <a:lvl2pPr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2pPr>
      <a:lvl3pPr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3pPr>
      <a:lvl4pPr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4pPr>
      <a:lvl5pPr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5pPr>
      <a:lvl6pPr marL="318135"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6pPr>
      <a:lvl7pPr marL="636905"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7pPr>
      <a:lvl8pPr marL="955040"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8pPr>
      <a:lvl9pPr marL="1273810" algn="l" defTabSz="318135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38760" indent="-238760" algn="l" rtl="0" eaLnBrk="1" fontAlgn="base" hangingPunct="1">
        <a:spcBef>
          <a:spcPts val="420"/>
        </a:spcBef>
        <a:spcAft>
          <a:spcPct val="0"/>
        </a:spcAft>
        <a:buSzPct val="100000"/>
        <a:buBlip>
          <a:blip r:embed="rId15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198755" algn="l" rtl="0" eaLnBrk="1" fontAlgn="base" hangingPunct="1">
        <a:spcBef>
          <a:spcPts val="420"/>
        </a:spcBef>
        <a:spcAft>
          <a:spcPct val="0"/>
        </a:spcAft>
        <a:buClr>
          <a:srgbClr val="999B9E"/>
        </a:buClr>
        <a:buSzPct val="100000"/>
        <a:buFont typeface="Symbol" pitchFamily="18" charset="2"/>
        <a:buChar char="·"/>
        <a:defRPr sz="1300">
          <a:solidFill>
            <a:schemeClr val="tx1"/>
          </a:solidFill>
          <a:latin typeface="+mn-lt"/>
        </a:defRPr>
      </a:lvl2pPr>
      <a:lvl3pPr marL="795655" indent="-159385" algn="l" rtl="0" eaLnBrk="1" fontAlgn="base" hangingPunct="1">
        <a:spcBef>
          <a:spcPts val="420"/>
        </a:spcBef>
        <a:spcAft>
          <a:spcPct val="0"/>
        </a:spcAft>
        <a:buClr>
          <a:srgbClr val="999B9E"/>
        </a:buClr>
        <a:buSzPct val="10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3pPr>
      <a:lvl4pPr marL="1114425" indent="-159385" algn="l" rtl="0" eaLnBrk="1" fontAlgn="base" hangingPunct="1">
        <a:spcBef>
          <a:spcPts val="420"/>
        </a:spcBef>
        <a:spcAft>
          <a:spcPct val="0"/>
        </a:spcAft>
        <a:buClr>
          <a:srgbClr val="999B9E"/>
        </a:buClr>
        <a:buSzPct val="100000"/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4pPr>
      <a:lvl5pPr marL="1432560" indent="-15938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000">
          <a:solidFill>
            <a:schemeClr val="tx1"/>
          </a:solidFill>
          <a:latin typeface="+mn-lt"/>
        </a:defRPr>
      </a:lvl5pPr>
      <a:lvl6pPr marL="1751330" indent="-15938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000">
          <a:solidFill>
            <a:schemeClr val="tx1"/>
          </a:solidFill>
          <a:latin typeface="+mn-lt"/>
        </a:defRPr>
      </a:lvl6pPr>
      <a:lvl7pPr marL="2069465" indent="-15938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000">
          <a:solidFill>
            <a:schemeClr val="tx1"/>
          </a:solidFill>
          <a:latin typeface="+mn-lt"/>
        </a:defRPr>
      </a:lvl7pPr>
      <a:lvl8pPr marL="2387600" indent="-15938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000">
          <a:solidFill>
            <a:schemeClr val="tx1"/>
          </a:solidFill>
          <a:latin typeface="+mn-lt"/>
        </a:defRPr>
      </a:lvl8pPr>
      <a:lvl9pPr marL="2706370" indent="-15938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3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90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504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381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194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008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50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6985" algn="l" defTabSz="6362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02028" y="2886077"/>
            <a:ext cx="6413127" cy="485775"/>
          </a:xfrm>
          <a:ln>
            <a:noFill/>
          </a:ln>
        </p:spPr>
        <p:txBody>
          <a:bodyPr>
            <a:normAutofit fontScale="90000"/>
          </a:bodyPr>
          <a:lstStyle/>
          <a:p>
            <a:pPr defTabSz="848360"/>
            <a:r>
              <a:rPr lang="en-US" altLang="zh-CN" sz="3300" dirty="0" smtClean="0"/>
              <a:t>RMX1800</a:t>
            </a:r>
            <a:r>
              <a:rPr lang="zh-CN" altLang="en-US" sz="3300" dirty="0" smtClean="0"/>
              <a:t>设备培训</a:t>
            </a:r>
            <a:r>
              <a:rPr lang="en-US" altLang="zh-CN" sz="3300" dirty="0" smtClean="0"/>
              <a:t/>
            </a:r>
            <a:br>
              <a:rPr lang="en-US" altLang="zh-CN" sz="3300" dirty="0" smtClean="0"/>
            </a:br>
            <a:r>
              <a:rPr lang="en-US" altLang="zh-CN" sz="2700" dirty="0" smtClean="0"/>
              <a:t>                                  </a:t>
            </a:r>
            <a:endParaRPr lang="zh-CN" altLang="en-US" sz="2700" dirty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65250"/>
            <a:ext cx="5054600" cy="34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156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>
                <a:latin typeface="+mn-ea"/>
              </a:rPr>
              <a:t>按需</a:t>
            </a:r>
            <a:r>
              <a:rPr lang="zh-CN" altLang="en-US" sz="1600" dirty="0" smtClean="0">
                <a:latin typeface="+mn-ea"/>
              </a:rPr>
              <a:t>设置自动</a:t>
            </a:r>
            <a:r>
              <a:rPr lang="zh-CN" altLang="en-US" sz="1600" dirty="0">
                <a:latin typeface="+mn-ea"/>
              </a:rPr>
              <a:t>重拨、自动终止等功能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57201" y="1020763"/>
            <a:ext cx="6172200" cy="3508772"/>
          </a:xfrm>
          <a:prstGeom prst="rect">
            <a:avLst/>
          </a:prstGeom>
        </p:spPr>
        <p:txBody>
          <a:bodyPr vert="horz" lIns="84903" tIns="42452" rIns="84903" bIns="42452" rtlCol="0">
            <a:normAutofit/>
          </a:bodyPr>
          <a:lstStyle>
            <a:lvl1pPr marL="159385" indent="-159385" algn="l" defTabSz="636270" rtl="0" eaLnBrk="1" latinLnBrk="0" hangingPunct="1">
              <a:lnSpc>
                <a:spcPct val="90000"/>
              </a:lnSpc>
              <a:spcBef>
                <a:spcPts val="835"/>
              </a:spcBef>
              <a:buClr>
                <a:schemeClr val="tx1"/>
              </a:buClr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1475" indent="-19875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3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6900" indent="-19875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3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6285" indent="-15938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2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5670" indent="-15938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2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5133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9465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760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637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CN" altLang="en-US" sz="1600" smtClean="0"/>
              <a:t>人物视频设置，以及内容视频设置</a:t>
            </a:r>
            <a:endParaRPr lang="en-US" altLang="zh-CN" sz="1600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" y="1308100"/>
            <a:ext cx="4965700" cy="340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94" y="1362122"/>
            <a:ext cx="5004806" cy="3218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1563"/>
            <a:ext cx="6172200" cy="3508772"/>
          </a:xfrm>
        </p:spPr>
        <p:txBody>
          <a:bodyPr/>
          <a:lstStyle/>
          <a:p>
            <a:r>
              <a:rPr lang="zh-CN" altLang="en-US" sz="1600" dirty="0" smtClean="0"/>
              <a:t>按会议需要设置，相同分屏、演讲者模式以及分屏情况</a:t>
            </a:r>
            <a:endParaRPr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91" y="1225550"/>
            <a:ext cx="526542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87987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选择相应的录播设备</a:t>
            </a:r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87987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设置站点名显示</a:t>
            </a:r>
            <a:endParaRPr lang="en-US" altLang="zh-CN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7" y="1115617"/>
            <a:ext cx="52720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2964"/>
            <a:ext cx="5062538" cy="36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156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会议开始或会议进行中字幕播报</a:t>
            </a:r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基本操作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新建会议</a:t>
            </a:r>
            <a:endParaRPr lang="zh-CN" altLang="en-US" dirty="0"/>
          </a:p>
        </p:txBody>
      </p:sp>
      <p:pic>
        <p:nvPicPr>
          <p:cNvPr id="90113" name="Picture 1" descr="C:\Users\acer\AppData\Roaming\Tencent\Users\517672972\QQ\WinTemp\RichOle\99GB5YR[HQW7}830$4}AV(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74" y="1981281"/>
            <a:ext cx="5746730" cy="2885631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156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输入会议名称、选择模板</a:t>
            </a:r>
            <a:endParaRPr lang="en-US" altLang="zh-CN" sz="1600" dirty="0"/>
          </a:p>
          <a:p>
            <a:r>
              <a:rPr lang="zh-CN" altLang="en-US" sz="1600" dirty="0"/>
              <a:t>勾选常设永久会议（建议）</a:t>
            </a:r>
            <a:endParaRPr lang="en-US" altLang="zh-CN" sz="1600" dirty="0"/>
          </a:p>
          <a:p>
            <a:r>
              <a:rPr lang="zh-CN" altLang="en-US" sz="1600" dirty="0"/>
              <a:t>设置密码、会议</a:t>
            </a:r>
            <a:r>
              <a:rPr lang="en-US" altLang="zh-CN" sz="1600" dirty="0"/>
              <a:t>ID</a:t>
            </a:r>
            <a:r>
              <a:rPr lang="zh-CN" altLang="en-US" sz="1600" dirty="0" smtClean="0"/>
              <a:t>（不指定，系统自动分配）</a:t>
            </a:r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基本操作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添加终端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914400"/>
            <a:ext cx="8229600" cy="3935392"/>
          </a:xfrm>
        </p:spPr>
        <p:txBody>
          <a:bodyPr>
            <a:normAutofit/>
          </a:bodyPr>
          <a:lstStyle/>
          <a:p>
            <a:pPr defTabSz="342900">
              <a:spcBef>
                <a:spcPts val="600"/>
              </a:spcBef>
              <a:buSzPct val="100000"/>
            </a:pPr>
            <a:endParaRPr lang="en-US" altLang="zh-CN" sz="2000" dirty="0" smtClean="0"/>
          </a:p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42900" y="1071563"/>
            <a:ext cx="6172200" cy="3508772"/>
          </a:xfrm>
          <a:prstGeom prst="rect">
            <a:avLst/>
          </a:prstGeom>
        </p:spPr>
        <p:txBody>
          <a:bodyPr vert="horz" lIns="84903" tIns="42452" rIns="84903" bIns="42452" rtlCol="0">
            <a:normAutofit/>
          </a:bodyPr>
          <a:lstStyle>
            <a:lvl1pPr marL="159385" indent="-159385" algn="l" defTabSz="636270" rtl="0" eaLnBrk="1" latinLnBrk="0" hangingPunct="1">
              <a:lnSpc>
                <a:spcPct val="90000"/>
              </a:lnSpc>
              <a:spcBef>
                <a:spcPts val="835"/>
              </a:spcBef>
              <a:buClr>
                <a:schemeClr val="tx1"/>
              </a:buClr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1475" indent="-19875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3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6900" indent="-19875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3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6285" indent="-15938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2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5670" indent="-159385" algn="l" defTabSz="636270" rtl="0" eaLnBrk="1" latinLnBrk="0" hangingPunct="1">
              <a:lnSpc>
                <a:spcPct val="90000"/>
              </a:lnSpc>
              <a:spcBef>
                <a:spcPts val="420"/>
              </a:spcBef>
              <a:buClr>
                <a:schemeClr val="tx1"/>
              </a:buClr>
              <a:buFont typeface="Arial" pitchFamily="34" charset="0"/>
              <a:buChar char="−"/>
              <a:defRPr sz="1200" kern="1200">
                <a:solidFill>
                  <a:srgbClr val="838F9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5133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9465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760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6370" indent="-159385" algn="l" defTabSz="636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CN" altLang="en-US" sz="1600" dirty="0" smtClean="0"/>
              <a:t>会议期间加入与会者主要有三种方法</a:t>
            </a:r>
            <a:endParaRPr lang="en-US" altLang="zh-CN" sz="1600" dirty="0" smtClean="0"/>
          </a:p>
          <a:p>
            <a:pPr>
              <a:spcAft>
                <a:spcPts val="0"/>
              </a:spcAft>
            </a:pPr>
            <a:endParaRPr lang="en-US" altLang="zh-CN" sz="16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 dirty="0" smtClean="0"/>
              <a:t>从地址簿添加终端到会议中</a:t>
            </a:r>
            <a:endParaRPr lang="en-US" altLang="zh-CN" sz="16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 dirty="0" smtClean="0"/>
              <a:t>与会者列表新建与会者，并填写相关</a:t>
            </a:r>
            <a:endParaRPr lang="en-US" altLang="zh-CN" sz="16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zh-CN" altLang="en-US" sz="1600" dirty="0" smtClean="0"/>
              <a:t>终端呼入（即终端拨打电话</a:t>
            </a:r>
            <a:r>
              <a:rPr lang="en-US" altLang="zh-CN" sz="1600" dirty="0" smtClean="0"/>
              <a:t>MCU</a:t>
            </a:r>
            <a:r>
              <a:rPr lang="zh-CN" altLang="en-US" sz="1600" dirty="0" smtClean="0"/>
              <a:t>前缀“</a:t>
            </a:r>
            <a:r>
              <a:rPr lang="en-US" altLang="zh-CN" sz="1600" dirty="0" smtClean="0"/>
              <a:t>01</a:t>
            </a:r>
            <a:r>
              <a:rPr lang="zh-CN" altLang="en-US" sz="1600" dirty="0" smtClean="0"/>
              <a:t>”</a:t>
            </a:r>
            <a:r>
              <a:rPr lang="en-US" altLang="zh-CN" sz="1600" dirty="0" smtClean="0"/>
              <a:t>+</a:t>
            </a:r>
            <a:r>
              <a:rPr lang="zh-CN" altLang="en-US" sz="1600" dirty="0" smtClean="0"/>
              <a:t>会议</a:t>
            </a:r>
            <a:r>
              <a:rPr lang="en-US" altLang="zh-CN" sz="1600" dirty="0" smtClean="0"/>
              <a:t>ID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例如</a:t>
            </a:r>
            <a:r>
              <a:rPr lang="en-US" altLang="zh-CN" sz="1600" dirty="0" smtClean="0"/>
              <a:t>011234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Font typeface="Arial" pitchFamily="34" charset="0"/>
              <a:buNone/>
            </a:pP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51599" y="288924"/>
            <a:ext cx="1879601" cy="422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基本操作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会议控制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1" y="1071563"/>
            <a:ext cx="8229600" cy="514169"/>
          </a:xfrm>
        </p:spPr>
        <p:txBody>
          <a:bodyPr/>
          <a:lstStyle/>
          <a:p>
            <a:r>
              <a:rPr lang="zh-CN" altLang="en-US" dirty="0" smtClean="0"/>
              <a:t>通过选定会议右键选项对会议进行控制</a:t>
            </a:r>
            <a:endParaRPr lang="zh-CN" altLang="en-US" dirty="0"/>
          </a:p>
        </p:txBody>
      </p:sp>
      <p:pic>
        <p:nvPicPr>
          <p:cNvPr id="97281" name="Picture 1" descr="C:\Users\acer\AppData\Roaming\Tencent\Users\517672972\QQ\WinTemp\RichOle\Q`1U)5RY9GQ[{}3@_M2IL5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522" y="1435261"/>
            <a:ext cx="5332572" cy="3114655"/>
          </a:xfrm>
          <a:prstGeom prst="rect">
            <a:avLst/>
          </a:prstGeom>
          <a:noFill/>
        </p:spPr>
      </p:pic>
      <p:pic>
        <p:nvPicPr>
          <p:cNvPr id="97282" name="Picture 2" descr="C:\Users\acer\AppData\Roaming\Tencent\Users\517672972\QQ\WinTemp\RichOle\X@KE1}G7%)$37@C3SSTI6{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34" y="1828800"/>
            <a:ext cx="2811463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基本操作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会议控制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071562"/>
            <a:ext cx="8229600" cy="3523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对会议中的与会者进行控制</a:t>
            </a:r>
            <a:endParaRPr lang="en-US" altLang="zh-CN" dirty="0" smtClean="0"/>
          </a:p>
          <a:p>
            <a:r>
              <a:rPr lang="zh-CN" altLang="en-US" sz="1600" dirty="0" smtClean="0">
                <a:latin typeface="宋体" pitchFamily="2" charset="-122"/>
              </a:rPr>
              <a:t>支持视频预览。</a:t>
            </a:r>
          </a:p>
          <a:p>
            <a:r>
              <a:rPr lang="zh-CN" altLang="en-US" sz="1600" dirty="0" smtClean="0">
                <a:latin typeface="宋体" pitchFamily="2" charset="-122"/>
              </a:rPr>
              <a:t>可监控终端本地音频状态。</a:t>
            </a:r>
          </a:p>
          <a:p>
            <a:r>
              <a:rPr lang="zh-CN" altLang="en-US" sz="1600" dirty="0" smtClean="0">
                <a:latin typeface="宋体" pitchFamily="2" charset="-122"/>
              </a:rPr>
              <a:t>绿色的勾表明当前正在发送双流的会场。</a:t>
            </a:r>
          </a:p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4" name="组合 2"/>
          <p:cNvGrpSpPr/>
          <p:nvPr/>
        </p:nvGrpSpPr>
        <p:grpSpPr bwMode="auto">
          <a:xfrm>
            <a:off x="196770" y="2781018"/>
            <a:ext cx="8528050" cy="714537"/>
            <a:chOff x="0" y="3068638"/>
            <a:chExt cx="8528050" cy="900112"/>
          </a:xfrm>
        </p:grpSpPr>
        <p:pic>
          <p:nvPicPr>
            <p:cNvPr id="5" name="Picture 52" descr="3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025" y="3249613"/>
              <a:ext cx="80740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3754438"/>
              <a:ext cx="1150938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新建与会者</a:t>
              </a:r>
            </a:p>
          </p:txBody>
        </p:sp>
        <p:sp>
          <p:nvSpPr>
            <p:cNvPr id="7" name="Oval 54"/>
            <p:cNvSpPr>
              <a:spLocks noChangeArrowheads="1"/>
            </p:cNvSpPr>
            <p:nvPr/>
          </p:nvSpPr>
          <p:spPr bwMode="auto">
            <a:xfrm>
              <a:off x="611188" y="3249613"/>
              <a:ext cx="539750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55"/>
            <p:cNvSpPr>
              <a:spLocks noChangeArrowheads="1"/>
            </p:cNvSpPr>
            <p:nvPr/>
          </p:nvSpPr>
          <p:spPr bwMode="auto">
            <a:xfrm>
              <a:off x="1707696" y="3283631"/>
              <a:ext cx="900113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1511300" y="3754438"/>
              <a:ext cx="1260475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 dirty="0">
                  <a:solidFill>
                    <a:schemeClr val="tx2"/>
                  </a:solidFill>
                  <a:latin typeface="宋体" pitchFamily="2" charset="-122"/>
                </a:rPr>
                <a:t>挂断与删除与会者</a:t>
              </a:r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 flipH="1">
              <a:off x="388938" y="3608388"/>
              <a:ext cx="222250" cy="146050"/>
            </a:xfrm>
            <a:prstGeom prst="line">
              <a:avLst/>
            </a:prstGeom>
            <a:noFill/>
            <a:ln w="9525">
              <a:noFill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2607809" y="3249159"/>
              <a:ext cx="539750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59"/>
            <p:cNvSpPr>
              <a:spLocks noChangeArrowheads="1"/>
            </p:cNvSpPr>
            <p:nvPr/>
          </p:nvSpPr>
          <p:spPr bwMode="auto">
            <a:xfrm>
              <a:off x="3132138" y="3249613"/>
              <a:ext cx="468312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60"/>
            <p:cNvSpPr>
              <a:spLocks noChangeArrowheads="1"/>
            </p:cNvSpPr>
            <p:nvPr/>
          </p:nvSpPr>
          <p:spPr bwMode="auto">
            <a:xfrm>
              <a:off x="3600450" y="3249613"/>
              <a:ext cx="611188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62"/>
            <p:cNvSpPr>
              <a:spLocks noChangeArrowheads="1"/>
            </p:cNvSpPr>
            <p:nvPr/>
          </p:nvSpPr>
          <p:spPr bwMode="auto">
            <a:xfrm>
              <a:off x="2592388" y="3068638"/>
              <a:ext cx="539750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静音</a:t>
              </a:r>
            </a:p>
          </p:txBody>
        </p:sp>
        <p:sp>
          <p:nvSpPr>
            <p:cNvPr id="15" name="Rectangle 63"/>
            <p:cNvSpPr>
              <a:spLocks noChangeArrowheads="1"/>
            </p:cNvSpPr>
            <p:nvPr/>
          </p:nvSpPr>
          <p:spPr bwMode="auto">
            <a:xfrm>
              <a:off x="3132138" y="3754438"/>
              <a:ext cx="468312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取消静音</a:t>
              </a: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auto">
            <a:xfrm>
              <a:off x="1150938" y="3249613"/>
              <a:ext cx="541337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1150938" y="3068638"/>
              <a:ext cx="541337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邀请与会者</a:t>
              </a: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3600450" y="3068638"/>
              <a:ext cx="611188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视频屏蔽</a:t>
              </a:r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211638" y="3754438"/>
              <a:ext cx="539750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 dirty="0">
                  <a:solidFill>
                    <a:schemeClr val="tx2"/>
                  </a:solidFill>
                  <a:latin typeface="宋体" pitchFamily="2" charset="-122"/>
                </a:rPr>
                <a:t>取消视频屏蔽</a:t>
              </a: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auto">
            <a:xfrm>
              <a:off x="4211638" y="3249613"/>
              <a:ext cx="539750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69"/>
            <p:cNvSpPr>
              <a:spLocks noChangeArrowheads="1"/>
            </p:cNvSpPr>
            <p:nvPr/>
          </p:nvSpPr>
          <p:spPr bwMode="auto">
            <a:xfrm>
              <a:off x="4751388" y="3249613"/>
              <a:ext cx="360362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70"/>
            <p:cNvSpPr>
              <a:spLocks noChangeArrowheads="1"/>
            </p:cNvSpPr>
            <p:nvPr/>
          </p:nvSpPr>
          <p:spPr bwMode="auto">
            <a:xfrm>
              <a:off x="5111750" y="3249613"/>
              <a:ext cx="466725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5578475" y="3249613"/>
              <a:ext cx="614363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751388" y="3068638"/>
              <a:ext cx="360362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闭音</a:t>
              </a: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5326063" y="3754438"/>
              <a:ext cx="506412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取消闭音</a:t>
              </a:r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5578475" y="3068638"/>
              <a:ext cx="614363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会场监测</a:t>
              </a:r>
            </a:p>
          </p:txBody>
        </p:sp>
        <p:sp>
          <p:nvSpPr>
            <p:cNvPr id="27" name="Oval 75"/>
            <p:cNvSpPr>
              <a:spLocks noChangeArrowheads="1"/>
            </p:cNvSpPr>
            <p:nvPr/>
          </p:nvSpPr>
          <p:spPr bwMode="auto">
            <a:xfrm>
              <a:off x="6192838" y="3249613"/>
              <a:ext cx="539750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6192838" y="3754438"/>
              <a:ext cx="1619250" cy="214312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添加与会者到地址簿</a:t>
              </a:r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auto">
            <a:xfrm>
              <a:off x="6732588" y="3249613"/>
              <a:ext cx="1619250" cy="504825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6732588" y="3068638"/>
              <a:ext cx="1795462" cy="18097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1400">
                  <a:solidFill>
                    <a:schemeClr val="tx2"/>
                  </a:solidFill>
                  <a:latin typeface="宋体" pitchFamily="2" charset="-122"/>
                </a:rPr>
                <a:t>开始、暂停、结束录制</a:t>
              </a:r>
            </a:p>
          </p:txBody>
        </p:sp>
      </p:grpSp>
      <p:pic>
        <p:nvPicPr>
          <p:cNvPr id="31" name="Picture 45" descr="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86" y="3634450"/>
            <a:ext cx="8229600" cy="10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宋体" pitchFamily="2" charset="-122"/>
                <a:ea typeface="黑体" pitchFamily="49" charset="-122"/>
              </a:rPr>
              <a:t>设备安装</a:t>
            </a:r>
            <a:r>
              <a:rPr lang="en-US" altLang="zh-CN" sz="2400" dirty="0" smtClean="0">
                <a:latin typeface="宋体" pitchFamily="2" charset="-122"/>
                <a:ea typeface="黑体" pitchFamily="49" charset="-122"/>
              </a:rPr>
              <a:t>-</a:t>
            </a:r>
            <a:r>
              <a:rPr lang="zh-CN" altLang="en-US" sz="2400" dirty="0" smtClean="0">
                <a:latin typeface="宋体" pitchFamily="2" charset="-122"/>
                <a:ea typeface="黑体" pitchFamily="49" charset="-122"/>
              </a:rPr>
              <a:t>背板接图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351" y="1064875"/>
            <a:ext cx="8229600" cy="119219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将管理网络电缆连接到 </a:t>
            </a:r>
            <a:r>
              <a:rPr lang="en-US" altLang="zh-CN" dirty="0" smtClean="0"/>
              <a:t>LAN 1 </a:t>
            </a:r>
            <a:r>
              <a:rPr lang="zh-CN" altLang="en-US" dirty="0" smtClean="0"/>
              <a:t>端口。</a:t>
            </a:r>
            <a:endParaRPr lang="en-US" altLang="zh-CN" dirty="0" smtClean="0"/>
          </a:p>
          <a:p>
            <a:r>
              <a:rPr lang="en-US" altLang="zh-CN" dirty="0" smtClean="0"/>
              <a:t>2 </a:t>
            </a:r>
            <a:r>
              <a:rPr lang="zh-CN" altLang="en-US" dirty="0" smtClean="0"/>
              <a:t>将媒体和信令电缆连接到 </a:t>
            </a:r>
            <a:r>
              <a:rPr lang="en-US" altLang="zh-CN" dirty="0" smtClean="0"/>
              <a:t>LAN 2 </a:t>
            </a:r>
            <a:r>
              <a:rPr lang="zh-CN" altLang="en-US" dirty="0" smtClean="0"/>
              <a:t>端口。</a:t>
            </a:r>
            <a:endParaRPr lang="en-US" altLang="zh-CN" dirty="0" smtClean="0"/>
          </a:p>
          <a:p>
            <a:r>
              <a:rPr lang="en-US" altLang="zh-CN" dirty="0" smtClean="0"/>
              <a:t>3 </a:t>
            </a:r>
            <a:r>
              <a:rPr lang="zh-CN" altLang="en-US" dirty="0" smtClean="0"/>
              <a:t>连接电源线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121" name="Picture 1" descr="C:\Users\acer\AppData\Roaming\Tencent\Users\517672972\QQ\WinTemp\RichOle\K~~HZWA~3Q0N4F3NICUX6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811" y="2330852"/>
            <a:ext cx="6750001" cy="221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 pitchFamily="49" charset="-122"/>
              </a:rPr>
              <a:t>基本</a:t>
            </a:r>
            <a:r>
              <a:rPr lang="zh-CN" altLang="en-US" dirty="0" smtClean="0">
                <a:latin typeface="黑体" pitchFamily="49" charset="-122"/>
              </a:rPr>
              <a:t>操作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开启</a:t>
            </a:r>
            <a:r>
              <a:rPr lang="zh-CN" altLang="en-US" dirty="0">
                <a:latin typeface="+mj-ea"/>
              </a:rPr>
              <a:t>录播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600" dirty="0"/>
              <a:t>主界面会议</a:t>
            </a:r>
            <a:r>
              <a:rPr lang="zh-CN" altLang="en-US" sz="1600" dirty="0"/>
              <a:t>列表</a:t>
            </a:r>
            <a:r>
              <a:rPr lang="en-US" altLang="zh-CN" sz="1600" dirty="0"/>
              <a:t>-</a:t>
            </a:r>
            <a:r>
              <a:rPr lang="zh-CN" altLang="zh-CN" sz="1600" dirty="0"/>
              <a:t>开启录播</a:t>
            </a:r>
            <a:endParaRPr lang="en-US" altLang="zh-CN" sz="1600" dirty="0"/>
          </a:p>
          <a:p>
            <a:r>
              <a:rPr lang="zh-CN" altLang="zh-CN" sz="1600" dirty="0"/>
              <a:t>会议前</a:t>
            </a:r>
            <a:r>
              <a:rPr lang="en-US" altLang="zh-CN" sz="1600" dirty="0"/>
              <a:t>2-3</a:t>
            </a:r>
            <a:r>
              <a:rPr lang="zh-CN" altLang="zh-CN" sz="1600" dirty="0"/>
              <a:t>分钟开启录播</a:t>
            </a:r>
            <a:r>
              <a:rPr lang="zh-CN" altLang="en-US" sz="1600" dirty="0"/>
              <a:t>（建议）</a:t>
            </a:r>
            <a:r>
              <a:rPr lang="zh-CN" altLang="zh-CN" sz="1600" dirty="0"/>
              <a:t>。</a:t>
            </a:r>
          </a:p>
          <a:p>
            <a:endParaRPr lang="zh-CN" altLang="zh-CN" dirty="0"/>
          </a:p>
        </p:txBody>
      </p:sp>
      <p:pic>
        <p:nvPicPr>
          <p:cNvPr id="9" name="图片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02473" y="1782009"/>
            <a:ext cx="1599565" cy="2087880"/>
          </a:xfrm>
          <a:prstGeom prst="rect">
            <a:avLst/>
          </a:prstGeom>
        </p:spPr>
      </p:pic>
      <p:sp>
        <p:nvSpPr>
          <p:cNvPr id="10" name="椭圆 9"/>
          <p:cNvSpPr>
            <a:spLocks noChangeArrowheads="1"/>
          </p:cNvSpPr>
          <p:nvPr/>
        </p:nvSpPr>
        <p:spPr bwMode="auto">
          <a:xfrm flipV="1">
            <a:off x="2802255" y="1974850"/>
            <a:ext cx="350520" cy="304800"/>
          </a:xfrm>
          <a:prstGeom prst="ellipse">
            <a:avLst/>
          </a:prstGeom>
          <a:solidFill>
            <a:srgbClr val="C0C0C0">
              <a:alpha val="0"/>
            </a:srgbClr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文本框 53"/>
          <p:cNvSpPr txBox="1">
            <a:spLocks noChangeArrowheads="1"/>
          </p:cNvSpPr>
          <p:nvPr/>
        </p:nvSpPr>
        <p:spPr bwMode="auto">
          <a:xfrm>
            <a:off x="2667635" y="2279651"/>
            <a:ext cx="218313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472C4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050" kern="10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开启录播</a:t>
            </a:r>
            <a:endParaRPr lang="zh-CN" altLang="en-US" sz="1050" kern="10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高级配置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用户管理</a:t>
            </a:r>
            <a:endParaRPr lang="zh-CN" altLang="en-US" dirty="0"/>
          </a:p>
        </p:txBody>
      </p:sp>
      <p:pic>
        <p:nvPicPr>
          <p:cNvPr id="98306" name="Picture 2" descr="C:\Users\acer\Desktop\QQ截图201510090700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09" y="983848"/>
            <a:ext cx="7911963" cy="352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645" y="2501984"/>
            <a:ext cx="6172200" cy="479822"/>
          </a:xfrm>
          <a:ln>
            <a:noFill/>
          </a:ln>
        </p:spPr>
        <p:txBody>
          <a:bodyPr/>
          <a:lstStyle/>
          <a:p>
            <a:pPr defTabSz="685800"/>
            <a:r>
              <a:rPr lang="zh-CN" altLang="en-US" sz="2700" dirty="0"/>
              <a:t>谢谢</a:t>
            </a:r>
            <a:r>
              <a:rPr lang="en-US" altLang="zh-CN" sz="2700"/>
              <a:t>!</a:t>
            </a:r>
            <a:endParaRPr lang="zh-CN" altLang="en-US" sz="270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在网络浏览器中，</a:t>
            </a:r>
            <a:r>
              <a:rPr lang="en-US" altLang="zh-CN" sz="1800" dirty="0" smtClean="0"/>
              <a:t> http://&lt;RMX 1800 IP</a:t>
            </a:r>
            <a:r>
              <a:rPr lang="zh-CN" altLang="en-US" sz="1800" dirty="0" smtClean="0"/>
              <a:t>地址</a:t>
            </a:r>
            <a:r>
              <a:rPr lang="en-US" altLang="zh-CN" sz="1800" dirty="0" smtClean="0"/>
              <a:t>&gt;</a:t>
            </a:r>
            <a:r>
              <a:rPr lang="zh-CN" altLang="en-US" dirty="0" smtClean="0"/>
              <a:t>，并按 </a:t>
            </a:r>
            <a:r>
              <a:rPr lang="en-US" altLang="zh-CN" b="1" dirty="0" smtClean="0"/>
              <a:t>Enter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1800" dirty="0" smtClean="0"/>
              <a:t>在欢迎界面，输入缺省的用户名（</a:t>
            </a:r>
            <a:r>
              <a:rPr lang="en-US" altLang="zh-CN" sz="1800" dirty="0" smtClean="0"/>
              <a:t>POLYCOM</a:t>
            </a:r>
            <a:r>
              <a:rPr lang="zh-CN" altLang="en-US" sz="1800" dirty="0" smtClean="0"/>
              <a:t>）和密码（</a:t>
            </a:r>
            <a:r>
              <a:rPr lang="en-US" altLang="zh-CN" sz="1800" dirty="0" smtClean="0"/>
              <a:t>POLYCOM</a:t>
            </a:r>
            <a:r>
              <a:rPr lang="zh-CN" altLang="en-US" sz="1800" dirty="0" smtClean="0"/>
              <a:t>）然后点击“登录”按钮进入</a:t>
            </a:r>
            <a:r>
              <a:rPr lang="en-US" altLang="zh-CN" sz="1800" dirty="0" smtClean="0"/>
              <a:t>Web</a:t>
            </a:r>
            <a:r>
              <a:rPr lang="zh-CN" altLang="en-US" sz="1800" dirty="0" smtClean="0"/>
              <a:t>配置主页。</a:t>
            </a:r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6081" name="Picture 1" descr="C:\Users\acer\AppData\Roaming\Tencent\Users\517672972\QQ\WinTemp\RichOle\(Y0]KZQ@`2P2W6O(I}_@PH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157" y="2028965"/>
            <a:ext cx="5868365" cy="2545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pic>
        <p:nvPicPr>
          <p:cNvPr id="44033" name="Picture 1" descr="C:\Users\acer\AppData\Roaming\Tencent\Users\517672972\QQ\WinTemp\RichOle\A[L(0@B$%BH~ZRY)WL4H]J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836" y="970505"/>
            <a:ext cx="6169305" cy="351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 </a:t>
            </a:r>
            <a:r>
              <a:rPr lang="en-US" altLang="zh-CN" dirty="0" smtClean="0"/>
              <a:t>IP </a:t>
            </a:r>
            <a:r>
              <a:rPr lang="zh-CN" altLang="en-US" dirty="0" smtClean="0"/>
              <a:t>地址</a:t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1985" name="Picture 1" descr="C:\Users\acer\AppData\Roaming\Tencent\Users\517672972\QQ\WinTemp\RichOle\){7(%BGGH)I)1NXSC3K(G@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661" y="1771330"/>
            <a:ext cx="4386805" cy="248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071562"/>
            <a:ext cx="2934181" cy="3508773"/>
          </a:xfrm>
        </p:spPr>
        <p:txBody>
          <a:bodyPr/>
          <a:lstStyle/>
          <a:p>
            <a:r>
              <a:rPr lang="zh-CN" altLang="en-US" dirty="0" smtClean="0"/>
              <a:t>修改管理控制地址</a:t>
            </a:r>
            <a:endParaRPr lang="en-US" altLang="zh-CN" dirty="0" smtClean="0"/>
          </a:p>
          <a:p>
            <a:r>
              <a:rPr lang="zh-CN" altLang="en-US" dirty="0" smtClean="0"/>
              <a:t>修改信令</a:t>
            </a:r>
            <a:r>
              <a:rPr lang="zh-CN" altLang="en-US" dirty="0" smtClean="0"/>
              <a:t>地址</a:t>
            </a:r>
            <a:endParaRPr lang="en-US" altLang="zh-CN" dirty="0" smtClean="0"/>
          </a:p>
        </p:txBody>
      </p:sp>
      <p:pic>
        <p:nvPicPr>
          <p:cNvPr id="4" name="Picture 2" descr="C:\Users\acer\AppData\Roaming\Tencent\Users\517672972\QQ\WinTemp\RichOle\H4YD@QL@$XKVEXEVJIX5VD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207" y="925975"/>
            <a:ext cx="3117150" cy="1638902"/>
          </a:xfrm>
          <a:prstGeom prst="rect">
            <a:avLst/>
          </a:prstGeom>
          <a:noFill/>
        </p:spPr>
      </p:pic>
      <p:pic>
        <p:nvPicPr>
          <p:cNvPr id="5" name="Picture 3" descr="C:\Users\acer\AppData\Roaming\Tencent\Users\517672972\QQ\WinTemp\RichOle\1B}XWU86{S@04~)%5$667]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2632" y="2735250"/>
            <a:ext cx="3125165" cy="157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071563"/>
            <a:ext cx="8229600" cy="13359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800" dirty="0" smtClean="0"/>
              <a:t>支持地址簿导入和导出</a:t>
            </a:r>
          </a:p>
          <a:p>
            <a:pPr>
              <a:lnSpc>
                <a:spcPct val="80000"/>
              </a:lnSpc>
            </a:pPr>
            <a:r>
              <a:rPr lang="zh-CN" altLang="en-US" sz="1800" dirty="0" smtClean="0"/>
              <a:t>支持“</a:t>
            </a:r>
            <a:r>
              <a:rPr lang="en-US" altLang="zh-CN" sz="1800" dirty="0" smtClean="0"/>
              <a:t>Ctrl”</a:t>
            </a:r>
            <a:r>
              <a:rPr lang="zh-CN" altLang="en-US" sz="1800" dirty="0" smtClean="0"/>
              <a:t>、“</a:t>
            </a:r>
            <a:r>
              <a:rPr lang="en-US" altLang="zh-CN" sz="1800" dirty="0" smtClean="0"/>
              <a:t>Shift”</a:t>
            </a:r>
            <a:r>
              <a:rPr lang="zh-CN" altLang="en-US" sz="1800" dirty="0" smtClean="0"/>
              <a:t>组合键进行多选。</a:t>
            </a:r>
          </a:p>
          <a:p>
            <a:pPr>
              <a:lnSpc>
                <a:spcPct val="80000"/>
              </a:lnSpc>
            </a:pPr>
            <a:r>
              <a:rPr lang="zh-CN" altLang="en-US" sz="1800" dirty="0" smtClean="0"/>
              <a:t>可进行分组管理，呼叫时按组来呼叫</a:t>
            </a:r>
            <a:endParaRPr lang="en-US" altLang="zh-CN" sz="1800" dirty="0" smtClean="0"/>
          </a:p>
          <a:p>
            <a:pPr>
              <a:lnSpc>
                <a:spcPct val="80000"/>
              </a:lnSpc>
            </a:pPr>
            <a:r>
              <a:rPr lang="zh-CN" altLang="en-US" sz="1800" dirty="0" smtClean="0"/>
              <a:t>支持按名称</a:t>
            </a:r>
            <a:r>
              <a:rPr lang="en-US" altLang="zh-CN" sz="1800" dirty="0" smtClean="0"/>
              <a:t>/IP/E.164</a:t>
            </a:r>
            <a:r>
              <a:rPr lang="zh-CN" altLang="en-US" sz="1800" dirty="0" smtClean="0"/>
              <a:t>组合模糊查找终端。</a:t>
            </a:r>
          </a:p>
          <a:p>
            <a:endParaRPr lang="zh-CN" alt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22" y="2395960"/>
            <a:ext cx="4093666" cy="21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地址薄添加地址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6865" name="Picture 1" descr="C:\Users\acer\AppData\Roaming\Tencent\Users\517672972\QQ\WinTemp\RichOle\U1HM0]FHKVTD`WD34E9TRO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582" y="1377386"/>
            <a:ext cx="5625296" cy="317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会议模板配置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1" y="1310409"/>
            <a:ext cx="5265420" cy="34076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1563"/>
            <a:ext cx="6172200" cy="3508772"/>
          </a:xfrm>
        </p:spPr>
        <p:txBody>
          <a:bodyPr>
            <a:normAutofit/>
          </a:bodyPr>
          <a:lstStyle/>
          <a:p>
            <a:r>
              <a:rPr lang="zh-CN" altLang="en-US" sz="1600" dirty="0">
                <a:latin typeface="+mn-ea"/>
              </a:rPr>
              <a:t>输入模板名称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选择线路</a:t>
            </a:r>
            <a:r>
              <a:rPr lang="zh-CN" altLang="en-US" sz="1600" dirty="0" smtClean="0">
                <a:latin typeface="+mn-ea"/>
              </a:rPr>
              <a:t>速率</a:t>
            </a:r>
            <a:endParaRPr lang="zh-CN" altLang="en-US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com_Template_16x9LIGHT_NEW_FINAL">
  <a:themeElements>
    <a:clrScheme name="Polycom Light">
      <a:dk1>
        <a:srgbClr val="2E3844"/>
      </a:dk1>
      <a:lt1>
        <a:srgbClr val="FFFFFF"/>
      </a:lt1>
      <a:dk2>
        <a:srgbClr val="637280"/>
      </a:dk2>
      <a:lt2>
        <a:srgbClr val="FFFFFF"/>
      </a:lt2>
      <a:accent1>
        <a:srgbClr val="DC740B"/>
      </a:accent1>
      <a:accent2>
        <a:srgbClr val="1062A8"/>
      </a:accent2>
      <a:accent3>
        <a:srgbClr val="D71920"/>
      </a:accent3>
      <a:accent4>
        <a:srgbClr val="94A9BB"/>
      </a:accent4>
      <a:accent5>
        <a:srgbClr val="8FC3EA"/>
      </a:accent5>
      <a:accent6>
        <a:srgbClr val="000000"/>
      </a:accent6>
      <a:hlink>
        <a:srgbClr val="1062A8"/>
      </a:hlink>
      <a:folHlink>
        <a:srgbClr val="D719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dirty="0" err="1" smtClean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cm_CorpPPT_Template_Shell_Public_090210_v05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737775"/>
      </a:lt2>
      <a:accent1>
        <a:srgbClr val="0490C7"/>
      </a:accent1>
      <a:accent2>
        <a:srgbClr val="004677"/>
      </a:accent2>
      <a:accent3>
        <a:srgbClr val="ABBD26"/>
      </a:accent3>
      <a:accent4>
        <a:srgbClr val="FFD520"/>
      </a:accent4>
      <a:accent5>
        <a:srgbClr val="780000"/>
      </a:accent5>
      <a:accent6>
        <a:srgbClr val="999B9E"/>
      </a:accent6>
      <a:hlink>
        <a:srgbClr val="0490C7"/>
      </a:hlink>
      <a:folHlink>
        <a:srgbClr val="4AC9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C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 marL="0" marR="0" indent="0" algn="l" defTabSz="914400" rtl="0" eaLnBrk="0" fontAlgn="base" latinLnBrk="0" hangingPunct="0"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C0C0C0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Corp Public 080609.c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416</Words>
  <Application>Microsoft Office PowerPoint</Application>
  <PresentationFormat>全屏显示(16:9)</PresentationFormat>
  <Paragraphs>81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Polycom_Template_16x9LIGHT_NEW_FINAL</vt:lpstr>
      <vt:lpstr>Plcm_CorpPPT_Template_Shell_Public_090210_v05</vt:lpstr>
      <vt:lpstr>RMX1800设备培训                                   </vt:lpstr>
      <vt:lpstr>设备安装-背板接图</vt:lpstr>
      <vt:lpstr>基础配置</vt:lpstr>
      <vt:lpstr>基础配置</vt:lpstr>
      <vt:lpstr>基础配置</vt:lpstr>
      <vt:lpstr>基础配置</vt:lpstr>
      <vt:lpstr>基础配置</vt:lpstr>
      <vt:lpstr>基础配置</vt:lpstr>
      <vt:lpstr>基础配置-会议模板配置</vt:lpstr>
      <vt:lpstr>基础配置-会议模板配置</vt:lpstr>
      <vt:lpstr>基础配置-会议模板配置</vt:lpstr>
      <vt:lpstr>基础配置-会议模板配置</vt:lpstr>
      <vt:lpstr>基础配置-会议模板配置</vt:lpstr>
      <vt:lpstr>基础配置-会议模板配置</vt:lpstr>
      <vt:lpstr>基础配置-会议模板配置</vt:lpstr>
      <vt:lpstr>基本操作-新建会议</vt:lpstr>
      <vt:lpstr>基本操作-添加终端</vt:lpstr>
      <vt:lpstr>基本操作-会议控制</vt:lpstr>
      <vt:lpstr>基本操作-会议控制</vt:lpstr>
      <vt:lpstr>基本操作-开启录播</vt:lpstr>
      <vt:lpstr>高级配置-用户管理</vt:lpstr>
      <vt:lpstr>谢谢!</vt:lpstr>
    </vt:vector>
  </TitlesOfParts>
  <Company>Polycom,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PowerPoint Template 16x9</dc:title>
  <dc:subject>Polycom Corporate PPT Template Widescreen (16:9) Format</dc:subject>
  <dc:creator>Polycom, Inc.</dc:creator>
  <cp:keywords>Polycom, Corporate, PPT, Template, Widescreen, (16:9), Format</cp:keywords>
  <cp:lastModifiedBy>xuchengmin</cp:lastModifiedBy>
  <cp:revision>362</cp:revision>
  <dcterms:created xsi:type="dcterms:W3CDTF">2010-09-08T20:49:00Z</dcterms:created>
  <dcterms:modified xsi:type="dcterms:W3CDTF">2016-01-13T13:24:31Z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0x010100D8EE0FA1A8D441409B963A8773FBEAC4</vt:lpwstr>
  </property>
  <property fmtid="{D5CDD505-2E9C-101B-9397-08002B2CF9AE}" pid="3" name="KSOProductBuildVer">
    <vt:lpwstr>2052-10.1.0.5399</vt:lpwstr>
  </property>
</Properties>
</file>